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62" r:id="rId6"/>
    <p:sldId id="264" r:id="rId7"/>
    <p:sldId id="266" r:id="rId8"/>
    <p:sldId id="268" r:id="rId9"/>
    <p:sldId id="271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1307"/>
    <a:srgbClr val="8B4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1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5A124-0E5E-4D65-82ED-961BDD886ABE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6BD85-A9D6-4BE2-89BF-B5E9528F5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1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6BD85-A9D6-4BE2-89BF-B5E9528F598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03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3990" y="2564904"/>
            <a:ext cx="7687953" cy="2643580"/>
          </a:xfrm>
        </p:spPr>
        <p:txBody>
          <a:bodyPr>
            <a:prstTxWarp prst="textInflate">
              <a:avLst/>
            </a:prstTxWarp>
          </a:bodyPr>
          <a:lstStyle/>
          <a:p>
            <a:r>
              <a:rPr lang="ru-RU" b="1" dirty="0" smtClean="0">
                <a:solidFill>
                  <a:srgbClr val="4D1307"/>
                </a:solidFill>
                <a:latin typeface="Book Antiqua" panose="02040602050305030304" pitchFamily="18" charset="0"/>
              </a:rPr>
              <a:t>7 чудес</a:t>
            </a:r>
            <a:br>
              <a:rPr lang="ru-RU" b="1" dirty="0" smtClean="0">
                <a:solidFill>
                  <a:srgbClr val="4D1307"/>
                </a:solidFill>
                <a:latin typeface="Book Antiqua" panose="02040602050305030304" pitchFamily="18" charset="0"/>
              </a:rPr>
            </a:br>
            <a:r>
              <a:rPr lang="ru-RU" b="1" dirty="0" smtClean="0">
                <a:solidFill>
                  <a:srgbClr val="4D1307"/>
                </a:solidFill>
                <a:latin typeface="Book Antiqua" panose="02040602050305030304" pitchFamily="18" charset="0"/>
              </a:rPr>
              <a:t> света</a:t>
            </a:r>
            <a:endParaRPr lang="ru-RU" b="1" dirty="0">
              <a:solidFill>
                <a:srgbClr val="4D1307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602" y="1049495"/>
            <a:ext cx="2471696" cy="155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111" y="392014"/>
            <a:ext cx="1491497" cy="131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80" y="271166"/>
            <a:ext cx="1363526" cy="186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2" y="153193"/>
            <a:ext cx="1058768" cy="151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5" y="4752491"/>
            <a:ext cx="2049134" cy="205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70" y="988948"/>
            <a:ext cx="2260753" cy="143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86883"/>
            <a:ext cx="2171776" cy="190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68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470" y="116632"/>
            <a:ext cx="8784976" cy="69837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4D1307"/>
                </a:solidFill>
              </a:rPr>
              <a:t>Расположение чудес света на карте</a:t>
            </a:r>
            <a:endParaRPr lang="ru-RU" sz="3600" dirty="0">
              <a:solidFill>
                <a:srgbClr val="4D1307"/>
              </a:solidFill>
            </a:endParaRPr>
          </a:p>
        </p:txBody>
      </p:sp>
      <p:pic>
        <p:nvPicPr>
          <p:cNvPr id="2050" name="Picture 2" descr="G:\Аттестация учмителя\Аттестация 2015\Справки Емельяновой\карта с цифра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79444"/>
            <a:ext cx="6860676" cy="4666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5158" y="5546607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D1307"/>
                </a:solidFill>
              </a:rPr>
              <a:t> 1- Пирамида Хеопса в Гизе   2 – Александрийский маяк на острове Форос</a:t>
            </a:r>
          </a:p>
          <a:p>
            <a:pPr algn="ctr"/>
            <a:r>
              <a:rPr lang="ru-RU" b="1" dirty="0" smtClean="0">
                <a:solidFill>
                  <a:srgbClr val="4D1307"/>
                </a:solidFill>
              </a:rPr>
              <a:t>3 – Висячие сады Семирамиды в Вавилоне   4 – Статуя Зевса Олимпийского  </a:t>
            </a:r>
          </a:p>
          <a:p>
            <a:pPr algn="ctr"/>
            <a:r>
              <a:rPr lang="ru-RU" b="1" dirty="0" smtClean="0">
                <a:solidFill>
                  <a:srgbClr val="4D1307"/>
                </a:solidFill>
              </a:rPr>
              <a:t>5 – Статуя колосса Родосского    6 – Галикарнасский мавзолей   </a:t>
            </a:r>
          </a:p>
          <a:p>
            <a:pPr algn="ctr"/>
            <a:r>
              <a:rPr lang="ru-RU" b="1" dirty="0" smtClean="0">
                <a:solidFill>
                  <a:srgbClr val="4D1307"/>
                </a:solidFill>
              </a:rPr>
              <a:t>7 – Храм Артемиды в Эфесе</a:t>
            </a:r>
            <a:endParaRPr lang="ru-RU" b="1" dirty="0">
              <a:solidFill>
                <a:srgbClr val="4D13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8041" y="683477"/>
            <a:ext cx="2232248" cy="720080"/>
          </a:xfrm>
          <a:prstGeom prst="rect">
            <a:avLst/>
          </a:prstGeom>
          <a:solidFill>
            <a:srgbClr val="8B40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Египет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4500 лет до н.э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Документы Светик\чудеса\7 чудес рисунки книга\7 чудес - 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456384" cy="489298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7775" y="157062"/>
            <a:ext cx="508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4D1307"/>
                </a:solidFill>
                <a:latin typeface="Arial Black" panose="020B0A04020102020204" pitchFamily="34" charset="0"/>
              </a:rPr>
              <a:t>Пирамида Хеопса</a:t>
            </a:r>
            <a:endParaRPr lang="ru-RU" sz="3600" b="1" dirty="0">
              <a:solidFill>
                <a:srgbClr val="4D1307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803393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D1307"/>
                </a:solidFill>
              </a:rPr>
              <a:t>Месторасположение: плато Гиза (левый берег Нила, в 15 км к западу от Каира)</a:t>
            </a:r>
            <a:endParaRPr lang="ru-RU" sz="2400" b="1" dirty="0">
              <a:solidFill>
                <a:srgbClr val="4D130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2111945"/>
            <a:ext cx="525658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Единственные архитектурные сооружения из Семи чудес дошедшие до наших дней;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Построены для фараонов </a:t>
            </a:r>
            <a:r>
              <a:rPr lang="ru-RU" sz="2000" b="1" dirty="0" err="1" smtClean="0">
                <a:solidFill>
                  <a:srgbClr val="4D1307"/>
                </a:solidFill>
              </a:rPr>
              <a:t>Хуфу</a:t>
            </a:r>
            <a:r>
              <a:rPr lang="ru-RU" sz="2000" b="1" dirty="0" smtClean="0">
                <a:solidFill>
                  <a:srgbClr val="4D1307"/>
                </a:solidFill>
              </a:rPr>
              <a:t> (более известного как Хеопс), его сына </a:t>
            </a:r>
            <a:r>
              <a:rPr lang="ru-RU" sz="2000" b="1" dirty="0" err="1" smtClean="0">
                <a:solidFill>
                  <a:srgbClr val="4D1307"/>
                </a:solidFill>
              </a:rPr>
              <a:t>Хефрена</a:t>
            </a:r>
            <a:r>
              <a:rPr lang="ru-RU" sz="2000" b="1" dirty="0" smtClean="0">
                <a:solidFill>
                  <a:srgbClr val="4D1307"/>
                </a:solidFill>
              </a:rPr>
              <a:t>, внука </a:t>
            </a:r>
            <a:r>
              <a:rPr lang="ru-RU" sz="2000" b="1" dirty="0" err="1" smtClean="0">
                <a:solidFill>
                  <a:srgbClr val="4D1307"/>
                </a:solidFill>
              </a:rPr>
              <a:t>Микерина</a:t>
            </a:r>
            <a:r>
              <a:rPr lang="ru-RU" sz="2000" b="1" dirty="0" smtClean="0">
                <a:solidFill>
                  <a:srgbClr val="4D1307"/>
                </a:solidFill>
              </a:rPr>
              <a:t> и цариц как гробницы;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На строительство потребовалось 20 лет;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Высота пирамиды 147 метров (сейчас 138,75 метров). Более 3-х тысяч лет была самой высокой постройкой Земли;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Пирамида Хеопса состоит из более 2,5 миллиона каменных блоков, имеющих массу в среднем 2,5 </a:t>
            </a:r>
            <a:r>
              <a:rPr lang="ru-RU" sz="2000" b="1" dirty="0" smtClean="0">
                <a:solidFill>
                  <a:srgbClr val="4D1307"/>
                </a:solidFill>
              </a:rPr>
              <a:t>тонны.</a:t>
            </a:r>
            <a:endParaRPr lang="ru-RU" sz="2000" b="1" dirty="0" smtClean="0">
              <a:solidFill>
                <a:srgbClr val="4D1307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b="1" dirty="0" smtClean="0">
              <a:solidFill>
                <a:srgbClr val="4D1307"/>
              </a:solidFill>
            </a:endParaRPr>
          </a:p>
          <a:p>
            <a:endParaRPr lang="ru-RU" b="1" dirty="0">
              <a:solidFill>
                <a:srgbClr val="4D13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5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0162" y="548234"/>
            <a:ext cx="2592288" cy="646331"/>
          </a:xfrm>
          <a:prstGeom prst="rect">
            <a:avLst/>
          </a:prstGeom>
          <a:solidFill>
            <a:srgbClr val="8B402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Вавилон</a:t>
            </a:r>
          </a:p>
          <a:p>
            <a:pPr algn="ctr"/>
            <a:r>
              <a:rPr lang="en-US" dirty="0" smtClean="0">
                <a:latin typeface="Arial Black" pitchFamily="34" charset="0"/>
              </a:rPr>
              <a:t>VII-VI</a:t>
            </a:r>
            <a:r>
              <a:rPr lang="ru-RU" dirty="0" smtClean="0">
                <a:latin typeface="Arial Black" pitchFamily="34" charset="0"/>
              </a:rPr>
              <a:t> века до н.э.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027" name="Picture 3" descr="H:\Аттестация\чудеса\сад\Visyachie-sadyi-Vavilona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97" y="1412776"/>
            <a:ext cx="3828818" cy="294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1382" y="45164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4D1307"/>
                </a:solidFill>
                <a:latin typeface="Arial Black" pitchFamily="34" charset="0"/>
              </a:rPr>
              <a:t>Висячие сады Семирамиды</a:t>
            </a:r>
            <a:endParaRPr lang="ru-RU" sz="3600" dirty="0">
              <a:solidFill>
                <a:srgbClr val="4D1307"/>
              </a:solidFill>
              <a:latin typeface="Arial Black" pitchFamily="34" charset="0"/>
            </a:endParaRPr>
          </a:p>
        </p:txBody>
      </p:sp>
      <p:pic>
        <p:nvPicPr>
          <p:cNvPr id="2050" name="Picture 2" descr="H:\Аттестация\чудеса\сад\раскопки сад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09119"/>
            <a:ext cx="2561070" cy="192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79334" y="1245493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D1307"/>
                </a:solidFill>
              </a:rPr>
              <a:t>Месторасположение: Ирак (восточный берег Евфрата, окраина города Эль-Хилла)</a:t>
            </a:r>
            <a:endParaRPr lang="ru-RU" sz="2400" b="1" dirty="0">
              <a:solidFill>
                <a:srgbClr val="4D130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0513" y="2445822"/>
            <a:ext cx="49798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Построены  по приказу Навуходоносора </a:t>
            </a:r>
            <a:r>
              <a:rPr lang="en-US" sz="2000" b="1" dirty="0" smtClean="0">
                <a:solidFill>
                  <a:srgbClr val="4D1307"/>
                </a:solidFill>
              </a:rPr>
              <a:t>II</a:t>
            </a:r>
            <a:r>
              <a:rPr lang="ru-RU" sz="2000" b="1" dirty="0" smtClean="0">
                <a:solidFill>
                  <a:srgbClr val="4D1307"/>
                </a:solidFill>
              </a:rPr>
              <a:t>, повелителя Вавилона для жены </a:t>
            </a:r>
            <a:r>
              <a:rPr lang="ru-RU" sz="2000" b="1" dirty="0" err="1" smtClean="0">
                <a:solidFill>
                  <a:srgbClr val="4D1307"/>
                </a:solidFill>
              </a:rPr>
              <a:t>Аметис</a:t>
            </a:r>
            <a:r>
              <a:rPr lang="ru-RU" sz="2000" b="1" dirty="0" smtClean="0">
                <a:solidFill>
                  <a:srgbClr val="4D1307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Представляли собой строение </a:t>
            </a:r>
            <a:r>
              <a:rPr lang="ru-RU" sz="2000" b="1" dirty="0">
                <a:solidFill>
                  <a:srgbClr val="4D1307"/>
                </a:solidFill>
              </a:rPr>
              <a:t>в виде пирамиды с четырьмя платформами-ярусами, опирающимися на 20-метровые колонны. Самый нижний ярус имел форму неправильного четырехугольника, длина которого в разных частях варьировалась от 30 до 40 </a:t>
            </a:r>
            <a:r>
              <a:rPr lang="ru-RU" sz="2000" b="1" dirty="0" smtClean="0">
                <a:solidFill>
                  <a:srgbClr val="4D1307"/>
                </a:solidFill>
              </a:rPr>
              <a:t>метров;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В 1887 году немецкий ученый Роберт </a:t>
            </a:r>
            <a:r>
              <a:rPr lang="ru-RU" sz="2000" b="1" dirty="0" err="1" smtClean="0">
                <a:solidFill>
                  <a:srgbClr val="4D1307"/>
                </a:solidFill>
              </a:rPr>
              <a:t>Кольдевей</a:t>
            </a:r>
            <a:r>
              <a:rPr lang="ru-RU" sz="2000" b="1" dirty="0" smtClean="0">
                <a:solidFill>
                  <a:srgbClr val="4D1307"/>
                </a:solidFill>
              </a:rPr>
              <a:t> в результате раскопок обнаружил Висячие сады. </a:t>
            </a:r>
            <a:endParaRPr lang="ru-RU" sz="2000" b="1" dirty="0">
              <a:solidFill>
                <a:srgbClr val="4D13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Аттестация\чудеса\храм артемиды\храм артемиды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9" y="1482126"/>
            <a:ext cx="4104460" cy="269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3211" y="700760"/>
            <a:ext cx="2448272" cy="646331"/>
          </a:xfrm>
          <a:prstGeom prst="rect">
            <a:avLst/>
          </a:prstGeom>
          <a:solidFill>
            <a:srgbClr val="8B402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Турция </a:t>
            </a:r>
          </a:p>
          <a:p>
            <a:pPr algn="ctr"/>
            <a:r>
              <a:rPr lang="en-US" dirty="0" smtClean="0">
                <a:latin typeface="Arial Black" pitchFamily="34" charset="0"/>
              </a:rPr>
              <a:t>VI</a:t>
            </a:r>
            <a:r>
              <a:rPr lang="ru-RU" dirty="0" smtClean="0">
                <a:latin typeface="Arial Black" pitchFamily="34" charset="0"/>
              </a:rPr>
              <a:t> век до н.э.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6255" y="26064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4D1307"/>
                </a:solidFill>
                <a:latin typeface="Arial Black" pitchFamily="34" charset="0"/>
              </a:rPr>
              <a:t>Храм Артемиды</a:t>
            </a:r>
            <a:endParaRPr lang="ru-RU" sz="3600" dirty="0">
              <a:solidFill>
                <a:srgbClr val="4D1307"/>
              </a:solidFill>
              <a:latin typeface="Arial Black" pitchFamily="34" charset="0"/>
            </a:endParaRPr>
          </a:p>
        </p:txBody>
      </p:sp>
      <p:pic>
        <p:nvPicPr>
          <p:cNvPr id="4098" name="Picture 2" descr="H:\Аттестация\чудеса\храм артемиды\статуя артемиды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t="2748" r="9033" b="2931"/>
          <a:stretch/>
        </p:blipFill>
        <p:spPr bwMode="auto">
          <a:xfrm>
            <a:off x="179509" y="4287237"/>
            <a:ext cx="141697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16827" y="906979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D1307"/>
                </a:solidFill>
              </a:rPr>
              <a:t>Месторасположение: Турция (город </a:t>
            </a:r>
            <a:r>
              <a:rPr lang="ru-RU" sz="2400" b="1" dirty="0" err="1" smtClean="0">
                <a:solidFill>
                  <a:srgbClr val="4D1307"/>
                </a:solidFill>
              </a:rPr>
              <a:t>Сельчук</a:t>
            </a:r>
            <a:r>
              <a:rPr lang="ru-RU" sz="2400" b="1" dirty="0" smtClean="0">
                <a:solidFill>
                  <a:srgbClr val="4D1307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4D1307"/>
                </a:solidFill>
              </a:rPr>
              <a:t>юг провинции Измир)</a:t>
            </a:r>
            <a:endParaRPr lang="ru-RU" sz="2400" b="1" dirty="0">
              <a:solidFill>
                <a:srgbClr val="4D130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9465" y="2107308"/>
            <a:ext cx="48245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Построен жителями греческого города Эфес в честь богини плодородия, покровительницы семейного очага, домашнего скота и диких зверей;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Средства на строительство пожертвовал лидийский царь </a:t>
            </a:r>
            <a:r>
              <a:rPr lang="ru-RU" sz="2000" b="1" dirty="0" err="1" smtClean="0">
                <a:solidFill>
                  <a:srgbClr val="4D1307"/>
                </a:solidFill>
              </a:rPr>
              <a:t>Крёз</a:t>
            </a:r>
            <a:r>
              <a:rPr lang="ru-RU" sz="2000" b="1" dirty="0">
                <a:solidFill>
                  <a:srgbClr val="4D1307"/>
                </a:solidFill>
              </a:rPr>
              <a:t>;</a:t>
            </a:r>
            <a:endParaRPr lang="ru-RU" sz="2000" b="1" dirty="0" smtClean="0">
              <a:solidFill>
                <a:srgbClr val="4D130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4D130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9125" y="4437112"/>
            <a:ext cx="75448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Строительство продолжалось около 120 лет;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Храм использовался </a:t>
            </a:r>
            <a:r>
              <a:rPr lang="ru-RU" sz="2000" b="1" dirty="0">
                <a:solidFill>
                  <a:srgbClr val="4D1307"/>
                </a:solidFill>
              </a:rPr>
              <a:t>не только для проведения религиозных церемоний. Он был одновременно финансовым и деловым центром Эфеса. Храм был полностью независим от городских властей и управлялся коллегией </a:t>
            </a:r>
            <a:r>
              <a:rPr lang="ru-RU" sz="2000" b="1" dirty="0" smtClean="0">
                <a:solidFill>
                  <a:srgbClr val="4D1307"/>
                </a:solidFill>
              </a:rPr>
              <a:t>жрецов;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Был сожжён тщеславным жителем Эфеса – Геростратом, но затем снова </a:t>
            </a:r>
            <a:r>
              <a:rPr lang="ru-RU" sz="2000" b="1" dirty="0" smtClean="0">
                <a:solidFill>
                  <a:srgbClr val="4D1307"/>
                </a:solidFill>
              </a:rPr>
              <a:t>восстановлен.</a:t>
            </a:r>
            <a:endParaRPr lang="ru-RU" sz="2000" b="1" dirty="0" smtClean="0">
              <a:solidFill>
                <a:srgbClr val="4D1307"/>
              </a:solidFill>
            </a:endParaRPr>
          </a:p>
          <a:p>
            <a:pPr lvl="0"/>
            <a:r>
              <a:rPr lang="ru-RU" sz="2000" b="1" dirty="0" smtClean="0">
                <a:solidFill>
                  <a:srgbClr val="4D1307"/>
                </a:solidFill>
              </a:rPr>
              <a:t> </a:t>
            </a:r>
            <a:endParaRPr lang="ru-RU" sz="2000" b="1" dirty="0">
              <a:solidFill>
                <a:srgbClr val="4D13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Аттестация\чудеса\зевс олимпийский\zeus-olympia-big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1" y="1556792"/>
            <a:ext cx="378369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5944" y="709144"/>
            <a:ext cx="2160240" cy="646331"/>
          </a:xfrm>
          <a:prstGeom prst="rect">
            <a:avLst/>
          </a:prstGeom>
          <a:solidFill>
            <a:srgbClr val="8B402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Греция </a:t>
            </a:r>
          </a:p>
          <a:p>
            <a:pPr algn="ctr"/>
            <a:r>
              <a:rPr lang="en-US" dirty="0" smtClean="0">
                <a:latin typeface="Arial Black" pitchFamily="34" charset="0"/>
              </a:rPr>
              <a:t>V</a:t>
            </a:r>
            <a:r>
              <a:rPr lang="ru-RU" dirty="0" smtClean="0">
                <a:latin typeface="Arial Black" pitchFamily="34" charset="0"/>
              </a:rPr>
              <a:t> до н.э.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3515" y="155146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4D1307"/>
                </a:solidFill>
                <a:latin typeface="Arial Black" pitchFamily="34" charset="0"/>
              </a:rPr>
              <a:t>Статуя Зевса Олимпийского</a:t>
            </a:r>
            <a:endParaRPr lang="ru-RU" sz="3600" dirty="0">
              <a:solidFill>
                <a:srgbClr val="4D1307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35896" y="1196752"/>
            <a:ext cx="5400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D1307"/>
                </a:solidFill>
              </a:rPr>
              <a:t>Месторасположение: </a:t>
            </a:r>
          </a:p>
          <a:p>
            <a:pPr algn="ctr"/>
            <a:r>
              <a:rPr lang="ru-RU" sz="2400" b="1" dirty="0" smtClean="0">
                <a:solidFill>
                  <a:srgbClr val="4D1307"/>
                </a:solidFill>
              </a:rPr>
              <a:t>город Олимпия</a:t>
            </a:r>
            <a:endParaRPr lang="ru-RU" sz="2400" b="1" dirty="0">
              <a:solidFill>
                <a:srgbClr val="4D130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1375" y="2027749"/>
            <a:ext cx="52911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4D1307"/>
                </a:solidFill>
              </a:rPr>
              <a:t>Е</a:t>
            </a:r>
            <a:r>
              <a:rPr lang="ru-RU" sz="2000" b="1" dirty="0" smtClean="0">
                <a:solidFill>
                  <a:srgbClr val="4D1307"/>
                </a:solidFill>
              </a:rPr>
              <a:t>динственное </a:t>
            </a:r>
            <a:r>
              <a:rPr lang="ru-RU" sz="2000" b="1" dirty="0">
                <a:solidFill>
                  <a:srgbClr val="4D1307"/>
                </a:solidFill>
              </a:rPr>
              <a:t>из Семи чудес света, которое располагалось в материковой части </a:t>
            </a:r>
            <a:r>
              <a:rPr lang="ru-RU" sz="2000" b="1" dirty="0" smtClean="0">
                <a:solidFill>
                  <a:srgbClr val="4D1307"/>
                </a:solidFill>
              </a:rPr>
              <a:t>Европы;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Храм Зевсу был возведен по инициативе жителей Олимпии на их пожертвования;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Строительство храма заняло 10 лет;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Статуя была исполнена </a:t>
            </a:r>
            <a:r>
              <a:rPr lang="ru-RU" sz="2000" b="1" dirty="0">
                <a:solidFill>
                  <a:srgbClr val="4D1307"/>
                </a:solidFill>
              </a:rPr>
              <a:t>из черного дерева, золота, слоновой кости и драгоценных </a:t>
            </a:r>
            <a:r>
              <a:rPr lang="ru-RU" sz="2000" b="1" dirty="0" smtClean="0">
                <a:solidFill>
                  <a:srgbClr val="4D1307"/>
                </a:solidFill>
              </a:rPr>
              <a:t>камней и достигала в высоту по современным оценкам 12-17 метров;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4D1307"/>
                </a:solidFill>
              </a:rPr>
              <a:t>За </a:t>
            </a:r>
            <a:r>
              <a:rPr lang="ru-RU" sz="2000" b="1" dirty="0" smtClean="0">
                <a:solidFill>
                  <a:srgbClr val="4D1307"/>
                </a:solidFill>
              </a:rPr>
              <a:t>время своего существования она подвергалась </a:t>
            </a:r>
            <a:r>
              <a:rPr lang="ru-RU" sz="2000" b="1" dirty="0">
                <a:solidFill>
                  <a:srgbClr val="4D1307"/>
                </a:solidFill>
              </a:rPr>
              <a:t>повреждению молнией, землетрясением, были случаи кражи ее золотых </a:t>
            </a:r>
            <a:r>
              <a:rPr lang="ru-RU" sz="2000" b="1" dirty="0" smtClean="0">
                <a:solidFill>
                  <a:srgbClr val="4D1307"/>
                </a:solidFill>
              </a:rPr>
              <a:t>частей.</a:t>
            </a:r>
            <a:endParaRPr lang="ru-RU" sz="2000" b="1" dirty="0">
              <a:solidFill>
                <a:srgbClr val="4D13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Аттестация\чудеса\мавзолей\реконструкция мавзолея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49009"/>
            <a:ext cx="3813943" cy="463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825678"/>
            <a:ext cx="2880320" cy="646331"/>
          </a:xfrm>
          <a:prstGeom prst="rect">
            <a:avLst/>
          </a:prstGeom>
          <a:solidFill>
            <a:srgbClr val="8B402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Турция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350 год до н.э.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2651" y="259045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4D1307"/>
                </a:solidFill>
                <a:latin typeface="Arial Black" pitchFamily="34" charset="0"/>
              </a:rPr>
              <a:t>Мавзолей </a:t>
            </a:r>
          </a:p>
          <a:p>
            <a:pPr algn="ctr"/>
            <a:r>
              <a:rPr lang="ru-RU" sz="3600" dirty="0">
                <a:solidFill>
                  <a:srgbClr val="4D1307"/>
                </a:solidFill>
                <a:latin typeface="Arial Black" pitchFamily="34" charset="0"/>
              </a:rPr>
              <a:t>в</a:t>
            </a:r>
            <a:r>
              <a:rPr lang="ru-RU" sz="3600" dirty="0" smtClean="0">
                <a:solidFill>
                  <a:srgbClr val="4D1307"/>
                </a:solidFill>
                <a:latin typeface="Arial Black" pitchFamily="34" charset="0"/>
              </a:rPr>
              <a:t> </a:t>
            </a:r>
            <a:r>
              <a:rPr lang="ru-RU" sz="3600" dirty="0" err="1" smtClean="0">
                <a:solidFill>
                  <a:srgbClr val="4D1307"/>
                </a:solidFill>
                <a:latin typeface="Arial Black" pitchFamily="34" charset="0"/>
              </a:rPr>
              <a:t>Галикарнасе</a:t>
            </a:r>
            <a:endParaRPr lang="ru-RU" sz="3600" dirty="0">
              <a:solidFill>
                <a:srgbClr val="4D1307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1517829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D1307"/>
                </a:solidFill>
              </a:rPr>
              <a:t>Месторасположение: Турция (город –порт </a:t>
            </a:r>
            <a:r>
              <a:rPr lang="ru-RU" sz="2400" b="1" dirty="0" err="1" smtClean="0">
                <a:solidFill>
                  <a:srgbClr val="4D1307"/>
                </a:solidFill>
              </a:rPr>
              <a:t>Бодрум</a:t>
            </a:r>
            <a:r>
              <a:rPr lang="ru-RU" sz="2400" b="1" dirty="0" smtClean="0">
                <a:solidFill>
                  <a:srgbClr val="4D1307"/>
                </a:solidFill>
              </a:rPr>
              <a:t>)</a:t>
            </a:r>
            <a:endParaRPr lang="ru-RU" sz="2400" b="1" dirty="0">
              <a:solidFill>
                <a:srgbClr val="4D130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1920" y="2276872"/>
            <a:ext cx="52920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Построен для царя </a:t>
            </a:r>
            <a:r>
              <a:rPr lang="ru-RU" sz="2000" b="1" dirty="0" err="1" smtClean="0">
                <a:solidFill>
                  <a:srgbClr val="4D1307"/>
                </a:solidFill>
              </a:rPr>
              <a:t>Кариии</a:t>
            </a:r>
            <a:r>
              <a:rPr lang="ru-RU" sz="2000" b="1" dirty="0" smtClean="0">
                <a:solidFill>
                  <a:srgbClr val="4D1307"/>
                </a:solidFill>
              </a:rPr>
              <a:t> – </a:t>
            </a:r>
            <a:r>
              <a:rPr lang="ru-RU" sz="2000" b="1" dirty="0" err="1" smtClean="0">
                <a:solidFill>
                  <a:srgbClr val="4D1307"/>
                </a:solidFill>
              </a:rPr>
              <a:t>Мавсола</a:t>
            </a:r>
            <a:r>
              <a:rPr lang="ru-RU" sz="2000" b="1" dirty="0" smtClean="0">
                <a:solidFill>
                  <a:srgbClr val="4D1307"/>
                </a:solidFill>
              </a:rPr>
              <a:t> и его жены </a:t>
            </a:r>
            <a:r>
              <a:rPr lang="ru-RU" sz="2000" b="1" dirty="0" err="1" smtClean="0">
                <a:solidFill>
                  <a:srgbClr val="4D1307"/>
                </a:solidFill>
              </a:rPr>
              <a:t>Артимисии</a:t>
            </a:r>
            <a:r>
              <a:rPr lang="ru-RU" sz="2000" b="1" dirty="0" smtClean="0">
                <a:solidFill>
                  <a:srgbClr val="4D1307"/>
                </a:solidFill>
              </a:rPr>
              <a:t> как гробница и храм;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4D1307"/>
                </a:solidFill>
              </a:rPr>
              <a:t>В архитектурном плане здесь наблюдалось смешение стилей, что делало мавзолей уникальным сооружением, т.к.  в то время аналогов ему не </a:t>
            </a:r>
            <a:r>
              <a:rPr lang="ru-RU" sz="2000" b="1" dirty="0" smtClean="0">
                <a:solidFill>
                  <a:srgbClr val="4D1307"/>
                </a:solidFill>
              </a:rPr>
              <a:t>существовало;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Гробница </a:t>
            </a:r>
            <a:r>
              <a:rPr lang="ru-RU" sz="2000" b="1" dirty="0">
                <a:solidFill>
                  <a:srgbClr val="4D1307"/>
                </a:solidFill>
              </a:rPr>
              <a:t>была очень необычной формы для того времени и просто гигантских размеров. Основание мавзолея представляло собой пятиярусный прямоугольник (почти квадрат), облицованный плитами белого </a:t>
            </a:r>
            <a:r>
              <a:rPr lang="ru-RU" sz="2000" b="1" dirty="0" smtClean="0">
                <a:solidFill>
                  <a:srgbClr val="4D1307"/>
                </a:solidFill>
              </a:rPr>
              <a:t>мрамора</a:t>
            </a:r>
            <a:r>
              <a:rPr lang="ru-RU" sz="2000" b="1" dirty="0">
                <a:solidFill>
                  <a:srgbClr val="4D1307"/>
                </a:solidFill>
              </a:rPr>
              <a:t>.</a:t>
            </a:r>
            <a:endParaRPr lang="ru-RU" sz="2000" b="1" dirty="0">
              <a:solidFill>
                <a:srgbClr val="4D13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1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49885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44426"/>
            <a:ext cx="25304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100595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4D1307"/>
                </a:solidFill>
                <a:latin typeface="Arial Black" pitchFamily="34" charset="0"/>
              </a:rPr>
              <a:t>Статуя Колосса Родосского</a:t>
            </a:r>
            <a:endParaRPr lang="ru-RU" sz="3600" dirty="0">
              <a:solidFill>
                <a:srgbClr val="4D1307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5936" y="1300924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D1307"/>
                </a:solidFill>
              </a:rPr>
              <a:t>Месторасположение: Греция</a:t>
            </a:r>
          </a:p>
          <a:p>
            <a:pPr algn="ctr"/>
            <a:r>
              <a:rPr lang="ru-RU" sz="2400" b="1" dirty="0" smtClean="0">
                <a:solidFill>
                  <a:srgbClr val="4D1307"/>
                </a:solidFill>
              </a:rPr>
              <a:t>Остров Родос (Эгейское море)</a:t>
            </a:r>
            <a:endParaRPr lang="ru-RU" sz="2400" b="1" dirty="0">
              <a:solidFill>
                <a:srgbClr val="4D130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0370" y="2204864"/>
            <a:ext cx="53936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Воздвигнута жителями острова в честь победы  с войсками правителя Средней Азии и Сирии </a:t>
            </a:r>
            <a:r>
              <a:rPr lang="ru-RU" sz="2000" b="1" dirty="0" err="1" smtClean="0">
                <a:solidFill>
                  <a:srgbClr val="4D1307"/>
                </a:solidFill>
              </a:rPr>
              <a:t>Полиоркета</a:t>
            </a:r>
            <a:r>
              <a:rPr lang="ru-RU" sz="2000" b="1" dirty="0" smtClean="0">
                <a:solidFill>
                  <a:srgbClr val="4D1307"/>
                </a:solidFill>
              </a:rPr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Олицетворяла греческого бога Солнца – Гелиоса;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Строительство длилось 12 лет;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rgbClr val="4D1307"/>
                </a:solidFill>
              </a:rPr>
              <a:t>Постройка шла снизу вверх — от ступней до головы. Массивные бронзовые составляющие крепились на не менее огромный железный каркас</a:t>
            </a:r>
            <a:r>
              <a:rPr lang="ru-RU" sz="2000" dirty="0" smtClean="0">
                <a:solidFill>
                  <a:srgbClr val="4D1307"/>
                </a:solidFill>
              </a:rPr>
              <a:t>. </a:t>
            </a:r>
            <a:r>
              <a:rPr lang="ru-RU" sz="2000" b="1" dirty="0" smtClean="0">
                <a:solidFill>
                  <a:srgbClr val="4D1307"/>
                </a:solidFill>
              </a:rPr>
              <a:t>Внутрь для устойчивости были засыпаны камни и глина;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Высота статуи составила 33 метра.</a:t>
            </a:r>
          </a:p>
        </p:txBody>
      </p:sp>
    </p:spTree>
    <p:extLst>
      <p:ext uri="{BB962C8B-B14F-4D97-AF65-F5344CB8AC3E}">
        <p14:creationId xmlns:p14="http://schemas.microsoft.com/office/powerpoint/2010/main" val="26328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Аттестация\чудеса\маяк\реконс маяк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7"/>
          <a:stretch/>
        </p:blipFill>
        <p:spPr bwMode="auto">
          <a:xfrm>
            <a:off x="267910" y="1772816"/>
            <a:ext cx="3567619" cy="456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329" y="805206"/>
            <a:ext cx="3024336" cy="646331"/>
          </a:xfrm>
          <a:prstGeom prst="rect">
            <a:avLst/>
          </a:prstGeom>
          <a:solidFill>
            <a:srgbClr val="8B402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Египет </a:t>
            </a:r>
          </a:p>
          <a:p>
            <a:r>
              <a:rPr lang="ru-RU" dirty="0" smtClean="0">
                <a:latin typeface="Arial Black" pitchFamily="34" charset="0"/>
              </a:rPr>
              <a:t>285-279 годы до н.э.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936" y="10264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4D1307"/>
                </a:solidFill>
                <a:latin typeface="Arial Black" pitchFamily="34" charset="0"/>
              </a:rPr>
              <a:t>Александрийский маяк</a:t>
            </a:r>
            <a:endParaRPr lang="ru-RU" sz="3600" dirty="0">
              <a:solidFill>
                <a:srgbClr val="4D1307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35529" y="1231453"/>
            <a:ext cx="5200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D1307"/>
                </a:solidFill>
              </a:rPr>
              <a:t>Месторасположение: Египет Остров </a:t>
            </a:r>
            <a:r>
              <a:rPr lang="ru-RU" sz="2400" b="1" dirty="0" err="1" smtClean="0">
                <a:solidFill>
                  <a:srgbClr val="4D1307"/>
                </a:solidFill>
              </a:rPr>
              <a:t>Фарос</a:t>
            </a:r>
            <a:r>
              <a:rPr lang="ru-RU" sz="2400" b="1" dirty="0" smtClean="0">
                <a:solidFill>
                  <a:srgbClr val="4D1307"/>
                </a:solidFill>
              </a:rPr>
              <a:t>, (Средиземное море)</a:t>
            </a:r>
            <a:endParaRPr lang="ru-RU" sz="2400" b="1" dirty="0">
              <a:solidFill>
                <a:srgbClr val="4D130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912" y="2062450"/>
            <a:ext cx="53905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Единственное из </a:t>
            </a:r>
            <a:r>
              <a:rPr lang="ru-RU" sz="2000" b="1" dirty="0">
                <a:solidFill>
                  <a:srgbClr val="4D1307"/>
                </a:solidFill>
              </a:rPr>
              <a:t>семи чудес древнего мира </a:t>
            </a:r>
            <a:r>
              <a:rPr lang="ru-RU" sz="2000" b="1" dirty="0" smtClean="0">
                <a:solidFill>
                  <a:srgbClr val="4D1307"/>
                </a:solidFill>
              </a:rPr>
              <a:t>которое имело </a:t>
            </a:r>
            <a:r>
              <a:rPr lang="ru-RU" sz="2000" b="1" dirty="0">
                <a:solidFill>
                  <a:srgbClr val="4D1307"/>
                </a:solidFill>
              </a:rPr>
              <a:t>практическое </a:t>
            </a:r>
            <a:r>
              <a:rPr lang="ru-RU" sz="2000" b="1" dirty="0" smtClean="0">
                <a:solidFill>
                  <a:srgbClr val="4D1307"/>
                </a:solidFill>
              </a:rPr>
              <a:t>предназначение: </a:t>
            </a:r>
            <a:r>
              <a:rPr lang="ru-RU" sz="2000" b="1" dirty="0">
                <a:solidFill>
                  <a:srgbClr val="4D1307"/>
                </a:solidFill>
              </a:rPr>
              <a:t>позволял кораблям без особых проблем подойти к гавани, а наблюдательный пункт, расположенный наверху уникального сооружения, давал возможность следить за водными просторами и вовремя замечать </a:t>
            </a:r>
            <a:r>
              <a:rPr lang="ru-RU" sz="2000" b="1" dirty="0" smtClean="0">
                <a:solidFill>
                  <a:srgbClr val="4D1307"/>
                </a:solidFill>
              </a:rPr>
              <a:t>неприятеля;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 построен по инициативе Александра Македонского и его приемников;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4D1307"/>
                </a:solidFill>
              </a:rPr>
              <a:t>Строительство маяка велось в очень высоком темпе и закончилось через 5 </a:t>
            </a:r>
            <a:r>
              <a:rPr lang="ru-RU" sz="2000" b="1" dirty="0" smtClean="0">
                <a:solidFill>
                  <a:srgbClr val="4D1307"/>
                </a:solidFill>
              </a:rPr>
              <a:t>лет.</a:t>
            </a:r>
            <a:endParaRPr lang="ru-RU" sz="2000" b="1" dirty="0">
              <a:solidFill>
                <a:srgbClr val="4D13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9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1451</TotalTime>
  <Words>651</Words>
  <Application>Microsoft Office PowerPoint</Application>
  <PresentationFormat>Экран (4:3)</PresentationFormat>
  <Paragraphs>67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Апекс</vt:lpstr>
      <vt:lpstr>7 чудес  света</vt:lpstr>
      <vt:lpstr>Расположение чудес света на карте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Svetik</dc:creator>
  <cp:lastModifiedBy>Зилевич Мария Александровна</cp:lastModifiedBy>
  <cp:revision>102</cp:revision>
  <dcterms:created xsi:type="dcterms:W3CDTF">2015-11-08T09:44:27Z</dcterms:created>
  <dcterms:modified xsi:type="dcterms:W3CDTF">2021-03-16T18:13:09Z</dcterms:modified>
</cp:coreProperties>
</file>